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sldIdLst>
    <p:sldId id="257" r:id="rId5"/>
    <p:sldId id="258" r:id="rId6"/>
    <p:sldId id="259" r:id="rId7"/>
    <p:sldId id="260"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p:scale>
          <a:sx n="66" d="100"/>
          <a:sy n="66" d="100"/>
        </p:scale>
        <p:origin x="6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4/3/2023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4/3/2023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4/3/2023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4/3/2023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4/3/2023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4/3/2023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4/3/2023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666829"/>
            <a:ext cx="10993549" cy="1828615"/>
          </a:xfrm>
        </p:spPr>
        <p:txBody>
          <a:bodyPr>
            <a:normAutofit fontScale="90000"/>
          </a:bodyPr>
          <a:lstStyle/>
          <a:p>
            <a:pPr algn="ctr"/>
            <a:r>
              <a:rPr lang="en-US" sz="5300" dirty="0"/>
              <a:t>Welcome </a:t>
            </a:r>
            <a:br>
              <a:rPr lang="en-US" dirty="0"/>
            </a:br>
            <a:r>
              <a:rPr lang="en-US" dirty="0"/>
              <a:t>To</a:t>
            </a:r>
            <a:br>
              <a:rPr lang="en-US" dirty="0"/>
            </a:br>
            <a:r>
              <a:rPr lang="en-US" dirty="0"/>
              <a:t>Racial Equity In The Fundraising Profession</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84800" y="5086700"/>
            <a:ext cx="11260667" cy="1828616"/>
          </a:xfrm>
          <a:prstGeom prst="rect">
            <a:avLst/>
          </a:prstGeom>
        </p:spPr>
      </p:pic>
      <p:pic>
        <p:nvPicPr>
          <p:cNvPr id="5" name="Picture 4">
            <a:extLst>
              <a:ext uri="{FF2B5EF4-FFF2-40B4-BE49-F238E27FC236}">
                <a16:creationId xmlns:a16="http://schemas.microsoft.com/office/drawing/2014/main" id="{BC202E5F-DF78-707F-355D-5312C60376F7}"/>
              </a:ext>
            </a:extLst>
          </p:cNvPr>
          <p:cNvPicPr>
            <a:picLocks noChangeAspect="1"/>
          </p:cNvPicPr>
          <p:nvPr/>
        </p:nvPicPr>
        <p:blipFill>
          <a:blip r:embed="rId3"/>
          <a:stretch>
            <a:fillRect/>
          </a:stretch>
        </p:blipFill>
        <p:spPr>
          <a:xfrm>
            <a:off x="973898" y="2509189"/>
            <a:ext cx="1297663" cy="1946495"/>
          </a:xfrm>
          <a:prstGeom prst="rect">
            <a:avLst/>
          </a:prstGeom>
        </p:spPr>
      </p:pic>
      <p:pic>
        <p:nvPicPr>
          <p:cNvPr id="7" name="Picture 6">
            <a:extLst>
              <a:ext uri="{FF2B5EF4-FFF2-40B4-BE49-F238E27FC236}">
                <a16:creationId xmlns:a16="http://schemas.microsoft.com/office/drawing/2014/main" id="{A251522F-F649-C951-5AB2-DD00C833B892}"/>
              </a:ext>
            </a:extLst>
          </p:cNvPr>
          <p:cNvPicPr>
            <a:picLocks noChangeAspect="1"/>
          </p:cNvPicPr>
          <p:nvPr/>
        </p:nvPicPr>
        <p:blipFill>
          <a:blip r:embed="rId4"/>
          <a:stretch>
            <a:fillRect/>
          </a:stretch>
        </p:blipFill>
        <p:spPr>
          <a:xfrm>
            <a:off x="3402626" y="2610076"/>
            <a:ext cx="1678408" cy="1678408"/>
          </a:xfrm>
          <a:prstGeom prst="rect">
            <a:avLst/>
          </a:prstGeom>
        </p:spPr>
      </p:pic>
      <p:pic>
        <p:nvPicPr>
          <p:cNvPr id="8" name="Picture 7">
            <a:extLst>
              <a:ext uri="{FF2B5EF4-FFF2-40B4-BE49-F238E27FC236}">
                <a16:creationId xmlns:a16="http://schemas.microsoft.com/office/drawing/2014/main" id="{EC9A7DE3-9099-6EB6-0CE5-E13C9882B076}"/>
              </a:ext>
            </a:extLst>
          </p:cNvPr>
          <p:cNvPicPr>
            <a:picLocks noChangeAspect="1"/>
          </p:cNvPicPr>
          <p:nvPr/>
        </p:nvPicPr>
        <p:blipFill>
          <a:blip r:embed="rId5"/>
          <a:stretch>
            <a:fillRect/>
          </a:stretch>
        </p:blipFill>
        <p:spPr>
          <a:xfrm>
            <a:off x="6470445" y="2589796"/>
            <a:ext cx="1678408" cy="1678408"/>
          </a:xfrm>
          <a:prstGeom prst="rect">
            <a:avLst/>
          </a:prstGeom>
        </p:spPr>
      </p:pic>
      <p:pic>
        <p:nvPicPr>
          <p:cNvPr id="9" name="Picture 8">
            <a:extLst>
              <a:ext uri="{FF2B5EF4-FFF2-40B4-BE49-F238E27FC236}">
                <a16:creationId xmlns:a16="http://schemas.microsoft.com/office/drawing/2014/main" id="{6585CB64-4839-020C-3B76-15AE0DE8F3B5}"/>
              </a:ext>
            </a:extLst>
          </p:cNvPr>
          <p:cNvPicPr>
            <a:picLocks noChangeAspect="1"/>
          </p:cNvPicPr>
          <p:nvPr/>
        </p:nvPicPr>
        <p:blipFill>
          <a:blip r:embed="rId6"/>
          <a:stretch>
            <a:fillRect/>
          </a:stretch>
        </p:blipFill>
        <p:spPr>
          <a:xfrm>
            <a:off x="9446726" y="2591181"/>
            <a:ext cx="1771376" cy="1771376"/>
          </a:xfrm>
          <a:prstGeom prst="rect">
            <a:avLst/>
          </a:prstGeom>
        </p:spPr>
      </p:pic>
      <p:sp>
        <p:nvSpPr>
          <p:cNvPr id="10" name="TextBox 9">
            <a:extLst>
              <a:ext uri="{FF2B5EF4-FFF2-40B4-BE49-F238E27FC236}">
                <a16:creationId xmlns:a16="http://schemas.microsoft.com/office/drawing/2014/main" id="{57142B8D-7721-CBD9-9C0C-C0641B73F25C}"/>
              </a:ext>
            </a:extLst>
          </p:cNvPr>
          <p:cNvSpPr txBox="1"/>
          <p:nvPr/>
        </p:nvSpPr>
        <p:spPr>
          <a:xfrm>
            <a:off x="6417218" y="4455684"/>
            <a:ext cx="1950253" cy="646331"/>
          </a:xfrm>
          <a:prstGeom prst="rect">
            <a:avLst/>
          </a:prstGeom>
          <a:noFill/>
        </p:spPr>
        <p:txBody>
          <a:bodyPr wrap="square" rtlCol="0">
            <a:spAutoFit/>
          </a:bodyPr>
          <a:lstStyle/>
          <a:p>
            <a:pPr algn="ctr"/>
            <a:r>
              <a:rPr lang="en-US" b="1" dirty="0"/>
              <a:t>Linh Nguyen, BA </a:t>
            </a:r>
          </a:p>
          <a:p>
            <a:pPr algn="ctr"/>
            <a:r>
              <a:rPr lang="en-US" b="1" dirty="0"/>
              <a:t>Panelist</a:t>
            </a:r>
          </a:p>
        </p:txBody>
      </p:sp>
      <p:sp>
        <p:nvSpPr>
          <p:cNvPr id="11" name="TextBox 10">
            <a:extLst>
              <a:ext uri="{FF2B5EF4-FFF2-40B4-BE49-F238E27FC236}">
                <a16:creationId xmlns:a16="http://schemas.microsoft.com/office/drawing/2014/main" id="{9D36BAD6-CFB4-93D0-46A1-5D7AFCC7AD23}"/>
              </a:ext>
            </a:extLst>
          </p:cNvPr>
          <p:cNvSpPr txBox="1"/>
          <p:nvPr/>
        </p:nvSpPr>
        <p:spPr>
          <a:xfrm>
            <a:off x="658225" y="4457404"/>
            <a:ext cx="1950253" cy="646331"/>
          </a:xfrm>
          <a:prstGeom prst="rect">
            <a:avLst/>
          </a:prstGeom>
          <a:noFill/>
        </p:spPr>
        <p:txBody>
          <a:bodyPr wrap="square" rtlCol="0">
            <a:spAutoFit/>
          </a:bodyPr>
          <a:lstStyle/>
          <a:p>
            <a:pPr algn="ctr"/>
            <a:r>
              <a:rPr lang="en-US" b="1" dirty="0"/>
              <a:t>Germaine Mitchell</a:t>
            </a:r>
          </a:p>
          <a:p>
            <a:pPr algn="ctr"/>
            <a:r>
              <a:rPr lang="en-US" b="1" dirty="0"/>
              <a:t>Moderator</a:t>
            </a:r>
          </a:p>
        </p:txBody>
      </p:sp>
      <p:sp>
        <p:nvSpPr>
          <p:cNvPr id="12" name="TextBox 11">
            <a:extLst>
              <a:ext uri="{FF2B5EF4-FFF2-40B4-BE49-F238E27FC236}">
                <a16:creationId xmlns:a16="http://schemas.microsoft.com/office/drawing/2014/main" id="{D8C95F9C-D2DD-1FD3-D9AD-C0E3B0CCF0CA}"/>
              </a:ext>
            </a:extLst>
          </p:cNvPr>
          <p:cNvSpPr txBox="1"/>
          <p:nvPr/>
        </p:nvSpPr>
        <p:spPr>
          <a:xfrm>
            <a:off x="2659860" y="4457404"/>
            <a:ext cx="3272558" cy="646331"/>
          </a:xfrm>
          <a:prstGeom prst="rect">
            <a:avLst/>
          </a:prstGeom>
          <a:noFill/>
        </p:spPr>
        <p:txBody>
          <a:bodyPr wrap="square" rtlCol="0">
            <a:spAutoFit/>
          </a:bodyPr>
          <a:lstStyle/>
          <a:p>
            <a:pPr algn="ctr"/>
            <a:r>
              <a:rPr lang="en-US" b="1" dirty="0"/>
              <a:t> Kenneth St. Charles, MBA, PhD</a:t>
            </a:r>
          </a:p>
          <a:p>
            <a:pPr algn="ctr"/>
            <a:r>
              <a:rPr lang="en-US" b="1" dirty="0"/>
              <a:t>Panelist</a:t>
            </a:r>
          </a:p>
        </p:txBody>
      </p:sp>
      <p:sp>
        <p:nvSpPr>
          <p:cNvPr id="13" name="TextBox 12">
            <a:extLst>
              <a:ext uri="{FF2B5EF4-FFF2-40B4-BE49-F238E27FC236}">
                <a16:creationId xmlns:a16="http://schemas.microsoft.com/office/drawing/2014/main" id="{2876F6C3-5AF4-3403-00EE-67FC825F9306}"/>
              </a:ext>
            </a:extLst>
          </p:cNvPr>
          <p:cNvSpPr txBox="1"/>
          <p:nvPr/>
        </p:nvSpPr>
        <p:spPr>
          <a:xfrm>
            <a:off x="8949748" y="4434900"/>
            <a:ext cx="2765331" cy="646331"/>
          </a:xfrm>
          <a:prstGeom prst="rect">
            <a:avLst/>
          </a:prstGeom>
          <a:noFill/>
        </p:spPr>
        <p:txBody>
          <a:bodyPr wrap="square" rtlCol="0">
            <a:spAutoFit/>
          </a:bodyPr>
          <a:lstStyle/>
          <a:p>
            <a:pPr algn="ctr"/>
            <a:r>
              <a:rPr lang="en-US" b="1" dirty="0"/>
              <a:t>Ernest Lewis, III MBA </a:t>
            </a:r>
          </a:p>
          <a:p>
            <a:pPr algn="ctr"/>
            <a:r>
              <a:rPr lang="en-US" b="1" dirty="0"/>
              <a:t>Panelist</a:t>
            </a:r>
          </a:p>
        </p:txBody>
      </p:sp>
    </p:spTree>
    <p:extLst>
      <p:ext uri="{BB962C8B-B14F-4D97-AF65-F5344CB8AC3E}">
        <p14:creationId xmlns:p14="http://schemas.microsoft.com/office/powerpoint/2010/main" val="247580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581192" y="1084767"/>
            <a:ext cx="11029616" cy="1188720"/>
          </a:xfrm>
        </p:spPr>
        <p:txBody>
          <a:bodyPr/>
          <a:lstStyle/>
          <a:p>
            <a:pPr algn="ctr"/>
            <a:r>
              <a:rPr lang="en-US" sz="4400" dirty="0"/>
              <a:t>Panel Discussion</a:t>
            </a:r>
            <a:br>
              <a:rPr lang="en-US" dirty="0"/>
            </a:br>
            <a:r>
              <a:rPr lang="en-US" dirty="0"/>
              <a:t>(</a:t>
            </a:r>
            <a:r>
              <a:rPr lang="en-US" sz="2000" dirty="0"/>
              <a:t>60 minutes)</a:t>
            </a:r>
          </a:p>
        </p:txBody>
      </p:sp>
      <p:sp>
        <p:nvSpPr>
          <p:cNvPr id="3" name="Content Placeholder 2">
            <a:extLst>
              <a:ext uri="{FF2B5EF4-FFF2-40B4-BE49-F238E27FC236}">
                <a16:creationId xmlns:a16="http://schemas.microsoft.com/office/drawing/2014/main" id="{078ADBB8-2923-4744-E529-E02577C900BA}"/>
              </a:ext>
            </a:extLst>
          </p:cNvPr>
          <p:cNvSpPr>
            <a:spLocks noGrp="1"/>
          </p:cNvSpPr>
          <p:nvPr>
            <p:ph idx="1"/>
          </p:nvPr>
        </p:nvSpPr>
        <p:spPr>
          <a:xfrm>
            <a:off x="896988" y="2623365"/>
            <a:ext cx="10398024" cy="1826875"/>
          </a:xfrm>
        </p:spPr>
        <p:txBody>
          <a:bodyPr>
            <a:normAutofit/>
          </a:bodyPr>
          <a:lstStyle/>
          <a:p>
            <a:pPr lvl="1">
              <a:buFont typeface="Wingdings" panose="05000000000000000000" pitchFamily="2" charset="2"/>
              <a:buChar char="Ø"/>
            </a:pPr>
            <a:r>
              <a:rPr lang="en-US" sz="2400" dirty="0"/>
              <a:t>Each Panelist Will Share Their Understanding Of Racial Equity</a:t>
            </a:r>
          </a:p>
          <a:p>
            <a:pPr lvl="1">
              <a:buFont typeface="Wingdings" panose="05000000000000000000" pitchFamily="2" charset="2"/>
              <a:buChar char="Ø"/>
            </a:pPr>
            <a:r>
              <a:rPr lang="en-US" sz="2400" dirty="0"/>
              <a:t>Each Panelist Will Share How They Uphold Racial Equity</a:t>
            </a:r>
          </a:p>
          <a:p>
            <a:pPr lvl="1">
              <a:buFont typeface="Wingdings" panose="05000000000000000000" pitchFamily="2" charset="2"/>
              <a:buChar char="Ø"/>
            </a:pPr>
            <a:r>
              <a:rPr lang="en-US" sz="2400" dirty="0"/>
              <a:t>Each Panelist Will Share How They Intend To Perpetuate Racial Equity</a:t>
            </a:r>
          </a:p>
        </p:txBody>
      </p:sp>
      <p:sp>
        <p:nvSpPr>
          <p:cNvPr id="5" name="Title 1">
            <a:extLst>
              <a:ext uri="{FF2B5EF4-FFF2-40B4-BE49-F238E27FC236}">
                <a16:creationId xmlns:a16="http://schemas.microsoft.com/office/drawing/2014/main" id="{3F85EEA4-BD97-C2DC-3B25-0F12B881A3A5}"/>
              </a:ext>
            </a:extLst>
          </p:cNvPr>
          <p:cNvSpPr txBox="1">
            <a:spLocks/>
          </p:cNvSpPr>
          <p:nvPr/>
        </p:nvSpPr>
        <p:spPr>
          <a:xfrm>
            <a:off x="581192" y="4800118"/>
            <a:ext cx="11029616" cy="1188720"/>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a:t>Audience Questions</a:t>
            </a:r>
            <a:br>
              <a:rPr lang="en-US" dirty="0"/>
            </a:br>
            <a:r>
              <a:rPr lang="en-US" dirty="0"/>
              <a:t>(</a:t>
            </a:r>
            <a:r>
              <a:rPr lang="en-US" sz="2000" dirty="0"/>
              <a:t>30 minutes)</a:t>
            </a:r>
          </a:p>
        </p:txBody>
      </p:sp>
    </p:spTree>
    <p:extLst>
      <p:ext uri="{BB962C8B-B14F-4D97-AF65-F5344CB8AC3E}">
        <p14:creationId xmlns:p14="http://schemas.microsoft.com/office/powerpoint/2010/main" val="26378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3D99-0825-FEFB-6094-8412233F2507}"/>
              </a:ext>
            </a:extLst>
          </p:cNvPr>
          <p:cNvSpPr>
            <a:spLocks noGrp="1"/>
          </p:cNvSpPr>
          <p:nvPr>
            <p:ph type="title"/>
          </p:nvPr>
        </p:nvSpPr>
        <p:spPr/>
        <p:txBody>
          <a:bodyPr>
            <a:normAutofit/>
          </a:bodyPr>
          <a:lstStyle/>
          <a:p>
            <a:pPr algn="ctr"/>
            <a:r>
              <a:rPr lang="en-US" sz="4000" dirty="0"/>
              <a:t>Kenneth St. Charles, MBA, PhD</a:t>
            </a:r>
          </a:p>
        </p:txBody>
      </p:sp>
      <p:pic>
        <p:nvPicPr>
          <p:cNvPr id="4" name="Content Placeholder 3">
            <a:extLst>
              <a:ext uri="{FF2B5EF4-FFF2-40B4-BE49-F238E27FC236}">
                <a16:creationId xmlns:a16="http://schemas.microsoft.com/office/drawing/2014/main" id="{5006501F-2BEE-64D5-06B7-5EFDF3C12CA1}"/>
              </a:ext>
            </a:extLst>
          </p:cNvPr>
          <p:cNvPicPr>
            <a:picLocks noGrp="1" noChangeAspect="1"/>
          </p:cNvPicPr>
          <p:nvPr>
            <p:ph idx="1"/>
          </p:nvPr>
        </p:nvPicPr>
        <p:blipFill>
          <a:blip r:embed="rId2"/>
          <a:stretch>
            <a:fillRect/>
          </a:stretch>
        </p:blipFill>
        <p:spPr>
          <a:xfrm>
            <a:off x="1235710" y="2254933"/>
            <a:ext cx="3633787" cy="3633787"/>
          </a:xfrm>
          <a:prstGeom prst="rect">
            <a:avLst/>
          </a:prstGeom>
        </p:spPr>
      </p:pic>
      <p:sp>
        <p:nvSpPr>
          <p:cNvPr id="5" name="TextBox 4">
            <a:extLst>
              <a:ext uri="{FF2B5EF4-FFF2-40B4-BE49-F238E27FC236}">
                <a16:creationId xmlns:a16="http://schemas.microsoft.com/office/drawing/2014/main" id="{018E03AA-23A9-BE5D-F465-BBB448ACA87F}"/>
              </a:ext>
            </a:extLst>
          </p:cNvPr>
          <p:cNvSpPr txBox="1"/>
          <p:nvPr/>
        </p:nvSpPr>
        <p:spPr>
          <a:xfrm flipH="1">
            <a:off x="5429893" y="2486778"/>
            <a:ext cx="5094259" cy="3170099"/>
          </a:xfrm>
          <a:prstGeom prst="rect">
            <a:avLst/>
          </a:prstGeom>
          <a:noFill/>
        </p:spPr>
        <p:txBody>
          <a:bodyPr wrap="square" rtlCol="0">
            <a:spAutoFit/>
          </a:bodyPr>
          <a:lstStyle/>
          <a:p>
            <a:pPr algn="just"/>
            <a:r>
              <a:rPr lang="en-US" sz="2000" dirty="0"/>
              <a:t>Dr. Kenneth St. Charles currently serves as the Vice President for Philanthropy of the Greater New Orleans Foundation. An accomplished fundraiser primarily in the nonprofit, higher education, and secondary education arenas, he has personally raised more than $160 million over his 30-year fundraising career. He most recently served as President/CEO of St. Augustine High School in New Orleans from 2016 – 2021.</a:t>
            </a:r>
          </a:p>
        </p:txBody>
      </p:sp>
    </p:spTree>
    <p:extLst>
      <p:ext uri="{BB962C8B-B14F-4D97-AF65-F5344CB8AC3E}">
        <p14:creationId xmlns:p14="http://schemas.microsoft.com/office/powerpoint/2010/main" val="288498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157D-D479-EEA2-6B26-445ADAC954D7}"/>
              </a:ext>
            </a:extLst>
          </p:cNvPr>
          <p:cNvSpPr>
            <a:spLocks noGrp="1"/>
          </p:cNvSpPr>
          <p:nvPr>
            <p:ph type="title"/>
          </p:nvPr>
        </p:nvSpPr>
        <p:spPr/>
        <p:txBody>
          <a:bodyPr>
            <a:normAutofit/>
          </a:bodyPr>
          <a:lstStyle/>
          <a:p>
            <a:pPr algn="ctr"/>
            <a:r>
              <a:rPr lang="en-US" sz="4800" dirty="0"/>
              <a:t>Linh Nguyen, BA</a:t>
            </a:r>
          </a:p>
        </p:txBody>
      </p:sp>
      <p:pic>
        <p:nvPicPr>
          <p:cNvPr id="4" name="Content Placeholder 3">
            <a:extLst>
              <a:ext uri="{FF2B5EF4-FFF2-40B4-BE49-F238E27FC236}">
                <a16:creationId xmlns:a16="http://schemas.microsoft.com/office/drawing/2014/main" id="{07AF95AE-8B48-BD54-FBCB-D1C328CCA3DB}"/>
              </a:ext>
            </a:extLst>
          </p:cNvPr>
          <p:cNvPicPr>
            <a:picLocks noGrp="1" noChangeAspect="1"/>
          </p:cNvPicPr>
          <p:nvPr>
            <p:ph idx="1"/>
          </p:nvPr>
        </p:nvPicPr>
        <p:blipFill>
          <a:blip r:embed="rId2"/>
          <a:stretch>
            <a:fillRect/>
          </a:stretch>
        </p:blipFill>
        <p:spPr>
          <a:xfrm>
            <a:off x="7378441" y="2197184"/>
            <a:ext cx="3633787" cy="3633787"/>
          </a:xfrm>
          <a:prstGeom prst="rect">
            <a:avLst/>
          </a:prstGeom>
        </p:spPr>
      </p:pic>
      <p:sp>
        <p:nvSpPr>
          <p:cNvPr id="5" name="TextBox 4">
            <a:extLst>
              <a:ext uri="{FF2B5EF4-FFF2-40B4-BE49-F238E27FC236}">
                <a16:creationId xmlns:a16="http://schemas.microsoft.com/office/drawing/2014/main" id="{9D830C33-71E7-5CA0-04DF-91298A91A364}"/>
              </a:ext>
            </a:extLst>
          </p:cNvPr>
          <p:cNvSpPr txBox="1"/>
          <p:nvPr/>
        </p:nvSpPr>
        <p:spPr>
          <a:xfrm>
            <a:off x="1309035" y="2275139"/>
            <a:ext cx="5804034" cy="3477875"/>
          </a:xfrm>
          <a:prstGeom prst="rect">
            <a:avLst/>
          </a:prstGeom>
          <a:noFill/>
        </p:spPr>
        <p:txBody>
          <a:bodyPr wrap="square" rtlCol="0">
            <a:spAutoFit/>
          </a:bodyPr>
          <a:lstStyle/>
          <a:p>
            <a:pPr algn="just"/>
            <a:r>
              <a:rPr lang="en-US" sz="2000" dirty="0"/>
              <a:t>Linh leads racial equity efforts for Lumina Foundation, a private foundation in Indianapolis committed to making opportunities for learning beyond high school available to all. He works to embed equity in Lumina’s grantmaking and operations and nurtures the foundation’s culture to increase diversity, improve inclusion, and eliminate racial disparities. A recognized leader in impact strategy and organizational development, Linh previously served as chief operating officer at the W.K. Kellogg Foundation in Battle Creek, Mich.</a:t>
            </a:r>
          </a:p>
        </p:txBody>
      </p:sp>
    </p:spTree>
    <p:extLst>
      <p:ext uri="{BB962C8B-B14F-4D97-AF65-F5344CB8AC3E}">
        <p14:creationId xmlns:p14="http://schemas.microsoft.com/office/powerpoint/2010/main" val="1385756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157D-D479-EEA2-6B26-445ADAC954D7}"/>
              </a:ext>
            </a:extLst>
          </p:cNvPr>
          <p:cNvSpPr>
            <a:spLocks noGrp="1"/>
          </p:cNvSpPr>
          <p:nvPr>
            <p:ph type="title"/>
          </p:nvPr>
        </p:nvSpPr>
        <p:spPr>
          <a:xfrm>
            <a:off x="581192" y="788783"/>
            <a:ext cx="11029616" cy="1188720"/>
          </a:xfrm>
        </p:spPr>
        <p:txBody>
          <a:bodyPr>
            <a:normAutofit/>
          </a:bodyPr>
          <a:lstStyle/>
          <a:p>
            <a:pPr algn="ctr"/>
            <a:r>
              <a:rPr lang="en-US" sz="4800" dirty="0"/>
              <a:t>Ernest </a:t>
            </a:r>
            <a:r>
              <a:rPr lang="en-US" sz="4800" dirty="0" err="1"/>
              <a:t>lewis</a:t>
            </a:r>
            <a:r>
              <a:rPr lang="en-US" sz="4800" dirty="0"/>
              <a:t>, III MBA</a:t>
            </a:r>
          </a:p>
        </p:txBody>
      </p:sp>
      <p:sp>
        <p:nvSpPr>
          <p:cNvPr id="6" name="Content Placeholder 5">
            <a:extLst>
              <a:ext uri="{FF2B5EF4-FFF2-40B4-BE49-F238E27FC236}">
                <a16:creationId xmlns:a16="http://schemas.microsoft.com/office/drawing/2014/main" id="{B03BAC59-E628-3695-2C2E-459B85B8BECF}"/>
              </a:ext>
            </a:extLst>
          </p:cNvPr>
          <p:cNvSpPr>
            <a:spLocks noGrp="1"/>
          </p:cNvSpPr>
          <p:nvPr>
            <p:ph idx="1"/>
          </p:nvPr>
        </p:nvSpPr>
        <p:spPr>
          <a:xfrm>
            <a:off x="4716067" y="2277643"/>
            <a:ext cx="6403540" cy="3634486"/>
          </a:xfrm>
        </p:spPr>
        <p:txBody>
          <a:bodyPr>
            <a:noAutofit/>
          </a:bodyPr>
          <a:lstStyle/>
          <a:p>
            <a:pPr marL="0" indent="0" algn="just">
              <a:buNone/>
            </a:pPr>
            <a:r>
              <a:rPr lang="en-US" sz="2000" dirty="0"/>
              <a:t>Ernest Lewis III has a diverse background in the areas of management, fund development, media, literacy, arts administration, and community development. Ernest has acquired varied experience in developing and shaping signature programming focusing on basic needs, disaster recovery, youth development, adult and family literacy, workforce development, and art education. Ernest served as President and CEO of the Adult Education Center in Pearland, TX until early 2022 and is currently Senior Director, Economic Initiatives at </a:t>
            </a:r>
            <a:r>
              <a:rPr lang="en-US" sz="2000" dirty="0" err="1"/>
              <a:t>BakerRipley</a:t>
            </a:r>
            <a:r>
              <a:rPr lang="en-US" sz="2000" dirty="0"/>
              <a:t>.</a:t>
            </a:r>
          </a:p>
        </p:txBody>
      </p:sp>
      <p:pic>
        <p:nvPicPr>
          <p:cNvPr id="7" name="Picture 6">
            <a:extLst>
              <a:ext uri="{FF2B5EF4-FFF2-40B4-BE49-F238E27FC236}">
                <a16:creationId xmlns:a16="http://schemas.microsoft.com/office/drawing/2014/main" id="{C9AD54F1-6059-D1DF-8393-A765A9F59C73}"/>
              </a:ext>
            </a:extLst>
          </p:cNvPr>
          <p:cNvPicPr>
            <a:picLocks noChangeAspect="1"/>
          </p:cNvPicPr>
          <p:nvPr/>
        </p:nvPicPr>
        <p:blipFill>
          <a:blip r:embed="rId2"/>
          <a:stretch>
            <a:fillRect/>
          </a:stretch>
        </p:blipFill>
        <p:spPr>
          <a:xfrm>
            <a:off x="1029126" y="2472367"/>
            <a:ext cx="3245039" cy="3245039"/>
          </a:xfrm>
          <a:prstGeom prst="rect">
            <a:avLst/>
          </a:prstGeom>
        </p:spPr>
      </p:pic>
    </p:spTree>
    <p:extLst>
      <p:ext uri="{BB962C8B-B14F-4D97-AF65-F5344CB8AC3E}">
        <p14:creationId xmlns:p14="http://schemas.microsoft.com/office/powerpoint/2010/main" val="20530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581192" y="1739285"/>
            <a:ext cx="11029616" cy="1188720"/>
          </a:xfrm>
        </p:spPr>
        <p:txBody>
          <a:bodyPr/>
          <a:lstStyle/>
          <a:p>
            <a:pPr algn="ctr"/>
            <a:r>
              <a:rPr lang="en-US" sz="4400" dirty="0"/>
              <a:t>Audience questions</a:t>
            </a:r>
            <a:br>
              <a:rPr lang="en-US" dirty="0"/>
            </a:br>
            <a:r>
              <a:rPr lang="en-US" sz="2000" dirty="0"/>
              <a:t>(30 minutes)</a:t>
            </a:r>
          </a:p>
        </p:txBody>
      </p:sp>
      <p:sp>
        <p:nvSpPr>
          <p:cNvPr id="3" name="Content Placeholder 2">
            <a:extLst>
              <a:ext uri="{FF2B5EF4-FFF2-40B4-BE49-F238E27FC236}">
                <a16:creationId xmlns:a16="http://schemas.microsoft.com/office/drawing/2014/main" id="{078ADBB8-2923-4744-E529-E02577C900BA}"/>
              </a:ext>
            </a:extLst>
          </p:cNvPr>
          <p:cNvSpPr>
            <a:spLocks noGrp="1"/>
          </p:cNvSpPr>
          <p:nvPr>
            <p:ph idx="1"/>
          </p:nvPr>
        </p:nvSpPr>
        <p:spPr>
          <a:xfrm>
            <a:off x="3439427" y="3131579"/>
            <a:ext cx="5313146" cy="1826875"/>
          </a:xfrm>
        </p:spPr>
        <p:txBody>
          <a:bodyPr>
            <a:normAutofit/>
          </a:bodyPr>
          <a:lstStyle/>
          <a:p>
            <a:pPr lvl="1">
              <a:buFont typeface="Wingdings" panose="05000000000000000000" pitchFamily="2" charset="2"/>
              <a:buChar char="Ø"/>
            </a:pPr>
            <a:r>
              <a:rPr lang="en-US" sz="2400" dirty="0"/>
              <a:t>Understanding Of Racial Equity</a:t>
            </a:r>
          </a:p>
          <a:p>
            <a:pPr lvl="1">
              <a:buFont typeface="Wingdings" panose="05000000000000000000" pitchFamily="2" charset="2"/>
              <a:buChar char="Ø"/>
            </a:pPr>
            <a:r>
              <a:rPr lang="en-US" sz="2400" dirty="0"/>
              <a:t>Upholding Racial Equity</a:t>
            </a:r>
          </a:p>
          <a:p>
            <a:pPr lvl="1">
              <a:buFont typeface="Wingdings" panose="05000000000000000000" pitchFamily="2" charset="2"/>
              <a:buChar char="Ø"/>
            </a:pPr>
            <a:r>
              <a:rPr lang="en-US" sz="2400" dirty="0"/>
              <a:t>Perpetuating Racial Equity</a:t>
            </a:r>
          </a:p>
        </p:txBody>
      </p:sp>
    </p:spTree>
    <p:extLst>
      <p:ext uri="{BB962C8B-B14F-4D97-AF65-F5344CB8AC3E}">
        <p14:creationId xmlns:p14="http://schemas.microsoft.com/office/powerpoint/2010/main" val="179152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666829"/>
            <a:ext cx="10993549" cy="1828615"/>
          </a:xfrm>
        </p:spPr>
        <p:txBody>
          <a:bodyPr>
            <a:normAutofit fontScale="90000"/>
          </a:bodyPr>
          <a:lstStyle/>
          <a:p>
            <a:pPr algn="ctr"/>
            <a:r>
              <a:rPr lang="en-US" dirty="0"/>
              <a:t>Thank You for your attendance and participation </a:t>
            </a:r>
            <a:br>
              <a:rPr lang="en-US" dirty="0"/>
            </a:br>
            <a:r>
              <a:rPr lang="en-US" sz="3100" dirty="0"/>
              <a:t>in</a:t>
            </a:r>
            <a:br>
              <a:rPr lang="en-US" sz="3100" dirty="0"/>
            </a:br>
            <a:r>
              <a:rPr lang="en-US" sz="3100" dirty="0"/>
              <a:t>Racial Equity In The Fundraising Profession</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84800" y="5086700"/>
            <a:ext cx="11260667" cy="1828616"/>
          </a:xfrm>
          <a:prstGeom prst="rect">
            <a:avLst/>
          </a:prstGeom>
        </p:spPr>
      </p:pic>
      <p:pic>
        <p:nvPicPr>
          <p:cNvPr id="5" name="Picture 4">
            <a:extLst>
              <a:ext uri="{FF2B5EF4-FFF2-40B4-BE49-F238E27FC236}">
                <a16:creationId xmlns:a16="http://schemas.microsoft.com/office/drawing/2014/main" id="{BC202E5F-DF78-707F-355D-5312C60376F7}"/>
              </a:ext>
            </a:extLst>
          </p:cNvPr>
          <p:cNvPicPr>
            <a:picLocks noChangeAspect="1"/>
          </p:cNvPicPr>
          <p:nvPr/>
        </p:nvPicPr>
        <p:blipFill>
          <a:blip r:embed="rId3"/>
          <a:stretch>
            <a:fillRect/>
          </a:stretch>
        </p:blipFill>
        <p:spPr>
          <a:xfrm>
            <a:off x="973898" y="2509189"/>
            <a:ext cx="1297663" cy="1946495"/>
          </a:xfrm>
          <a:prstGeom prst="rect">
            <a:avLst/>
          </a:prstGeom>
        </p:spPr>
      </p:pic>
      <p:pic>
        <p:nvPicPr>
          <p:cNvPr id="7" name="Picture 6">
            <a:extLst>
              <a:ext uri="{FF2B5EF4-FFF2-40B4-BE49-F238E27FC236}">
                <a16:creationId xmlns:a16="http://schemas.microsoft.com/office/drawing/2014/main" id="{A251522F-F649-C951-5AB2-DD00C833B892}"/>
              </a:ext>
            </a:extLst>
          </p:cNvPr>
          <p:cNvPicPr>
            <a:picLocks noChangeAspect="1"/>
          </p:cNvPicPr>
          <p:nvPr/>
        </p:nvPicPr>
        <p:blipFill>
          <a:blip r:embed="rId4"/>
          <a:stretch>
            <a:fillRect/>
          </a:stretch>
        </p:blipFill>
        <p:spPr>
          <a:xfrm>
            <a:off x="3402626" y="2610076"/>
            <a:ext cx="1678408" cy="1678408"/>
          </a:xfrm>
          <a:prstGeom prst="rect">
            <a:avLst/>
          </a:prstGeom>
        </p:spPr>
      </p:pic>
      <p:pic>
        <p:nvPicPr>
          <p:cNvPr id="8" name="Picture 7">
            <a:extLst>
              <a:ext uri="{FF2B5EF4-FFF2-40B4-BE49-F238E27FC236}">
                <a16:creationId xmlns:a16="http://schemas.microsoft.com/office/drawing/2014/main" id="{EC9A7DE3-9099-6EB6-0CE5-E13C9882B076}"/>
              </a:ext>
            </a:extLst>
          </p:cNvPr>
          <p:cNvPicPr>
            <a:picLocks noChangeAspect="1"/>
          </p:cNvPicPr>
          <p:nvPr/>
        </p:nvPicPr>
        <p:blipFill>
          <a:blip r:embed="rId5"/>
          <a:stretch>
            <a:fillRect/>
          </a:stretch>
        </p:blipFill>
        <p:spPr>
          <a:xfrm>
            <a:off x="6470445" y="2589796"/>
            <a:ext cx="1678408" cy="1678408"/>
          </a:xfrm>
          <a:prstGeom prst="rect">
            <a:avLst/>
          </a:prstGeom>
        </p:spPr>
      </p:pic>
      <p:pic>
        <p:nvPicPr>
          <p:cNvPr id="9" name="Picture 8">
            <a:extLst>
              <a:ext uri="{FF2B5EF4-FFF2-40B4-BE49-F238E27FC236}">
                <a16:creationId xmlns:a16="http://schemas.microsoft.com/office/drawing/2014/main" id="{6585CB64-4839-020C-3B76-15AE0DE8F3B5}"/>
              </a:ext>
            </a:extLst>
          </p:cNvPr>
          <p:cNvPicPr>
            <a:picLocks noChangeAspect="1"/>
          </p:cNvPicPr>
          <p:nvPr/>
        </p:nvPicPr>
        <p:blipFill>
          <a:blip r:embed="rId6"/>
          <a:stretch>
            <a:fillRect/>
          </a:stretch>
        </p:blipFill>
        <p:spPr>
          <a:xfrm>
            <a:off x="9446726" y="2591181"/>
            <a:ext cx="1771376" cy="1771376"/>
          </a:xfrm>
          <a:prstGeom prst="rect">
            <a:avLst/>
          </a:prstGeom>
        </p:spPr>
      </p:pic>
      <p:sp>
        <p:nvSpPr>
          <p:cNvPr id="10" name="TextBox 9">
            <a:extLst>
              <a:ext uri="{FF2B5EF4-FFF2-40B4-BE49-F238E27FC236}">
                <a16:creationId xmlns:a16="http://schemas.microsoft.com/office/drawing/2014/main" id="{57142B8D-7721-CBD9-9C0C-C0641B73F25C}"/>
              </a:ext>
            </a:extLst>
          </p:cNvPr>
          <p:cNvSpPr txBox="1"/>
          <p:nvPr/>
        </p:nvSpPr>
        <p:spPr>
          <a:xfrm>
            <a:off x="6417218" y="4455684"/>
            <a:ext cx="1950253" cy="646331"/>
          </a:xfrm>
          <a:prstGeom prst="rect">
            <a:avLst/>
          </a:prstGeom>
          <a:noFill/>
        </p:spPr>
        <p:txBody>
          <a:bodyPr wrap="square" rtlCol="0">
            <a:spAutoFit/>
          </a:bodyPr>
          <a:lstStyle/>
          <a:p>
            <a:pPr algn="ctr"/>
            <a:r>
              <a:rPr lang="en-US" b="1" dirty="0"/>
              <a:t>Linh Nguyen, BA </a:t>
            </a:r>
          </a:p>
          <a:p>
            <a:pPr algn="ctr"/>
            <a:r>
              <a:rPr lang="en-US" b="1" dirty="0"/>
              <a:t>Panelist</a:t>
            </a:r>
          </a:p>
        </p:txBody>
      </p:sp>
      <p:sp>
        <p:nvSpPr>
          <p:cNvPr id="11" name="TextBox 10">
            <a:extLst>
              <a:ext uri="{FF2B5EF4-FFF2-40B4-BE49-F238E27FC236}">
                <a16:creationId xmlns:a16="http://schemas.microsoft.com/office/drawing/2014/main" id="{9D36BAD6-CFB4-93D0-46A1-5D7AFCC7AD23}"/>
              </a:ext>
            </a:extLst>
          </p:cNvPr>
          <p:cNvSpPr txBox="1"/>
          <p:nvPr/>
        </p:nvSpPr>
        <p:spPr>
          <a:xfrm>
            <a:off x="658225" y="4457404"/>
            <a:ext cx="1950253" cy="646331"/>
          </a:xfrm>
          <a:prstGeom prst="rect">
            <a:avLst/>
          </a:prstGeom>
          <a:noFill/>
        </p:spPr>
        <p:txBody>
          <a:bodyPr wrap="square" rtlCol="0">
            <a:spAutoFit/>
          </a:bodyPr>
          <a:lstStyle/>
          <a:p>
            <a:pPr algn="ctr"/>
            <a:r>
              <a:rPr lang="en-US" b="1" dirty="0"/>
              <a:t>Germaine Mitchell</a:t>
            </a:r>
          </a:p>
          <a:p>
            <a:pPr algn="ctr"/>
            <a:r>
              <a:rPr lang="en-US" b="1" dirty="0"/>
              <a:t>Moderator</a:t>
            </a:r>
          </a:p>
        </p:txBody>
      </p:sp>
      <p:sp>
        <p:nvSpPr>
          <p:cNvPr id="12" name="TextBox 11">
            <a:extLst>
              <a:ext uri="{FF2B5EF4-FFF2-40B4-BE49-F238E27FC236}">
                <a16:creationId xmlns:a16="http://schemas.microsoft.com/office/drawing/2014/main" id="{D8C95F9C-D2DD-1FD3-D9AD-C0E3B0CCF0CA}"/>
              </a:ext>
            </a:extLst>
          </p:cNvPr>
          <p:cNvSpPr txBox="1"/>
          <p:nvPr/>
        </p:nvSpPr>
        <p:spPr>
          <a:xfrm>
            <a:off x="2659860" y="4457404"/>
            <a:ext cx="3272558" cy="646331"/>
          </a:xfrm>
          <a:prstGeom prst="rect">
            <a:avLst/>
          </a:prstGeom>
          <a:noFill/>
        </p:spPr>
        <p:txBody>
          <a:bodyPr wrap="square" rtlCol="0">
            <a:spAutoFit/>
          </a:bodyPr>
          <a:lstStyle/>
          <a:p>
            <a:pPr algn="ctr"/>
            <a:r>
              <a:rPr lang="en-US" b="1" dirty="0"/>
              <a:t> Kenneth St. Charles, MBA, PhD</a:t>
            </a:r>
          </a:p>
          <a:p>
            <a:pPr algn="ctr"/>
            <a:r>
              <a:rPr lang="en-US" b="1" dirty="0"/>
              <a:t>Panelist</a:t>
            </a:r>
          </a:p>
        </p:txBody>
      </p:sp>
      <p:sp>
        <p:nvSpPr>
          <p:cNvPr id="13" name="TextBox 12">
            <a:extLst>
              <a:ext uri="{FF2B5EF4-FFF2-40B4-BE49-F238E27FC236}">
                <a16:creationId xmlns:a16="http://schemas.microsoft.com/office/drawing/2014/main" id="{2876F6C3-5AF4-3403-00EE-67FC825F9306}"/>
              </a:ext>
            </a:extLst>
          </p:cNvPr>
          <p:cNvSpPr txBox="1"/>
          <p:nvPr/>
        </p:nvSpPr>
        <p:spPr>
          <a:xfrm>
            <a:off x="8949748" y="4434900"/>
            <a:ext cx="2765331" cy="646331"/>
          </a:xfrm>
          <a:prstGeom prst="rect">
            <a:avLst/>
          </a:prstGeom>
          <a:noFill/>
        </p:spPr>
        <p:txBody>
          <a:bodyPr wrap="square" rtlCol="0">
            <a:spAutoFit/>
          </a:bodyPr>
          <a:lstStyle/>
          <a:p>
            <a:pPr algn="ctr"/>
            <a:r>
              <a:rPr lang="en-US" b="1" dirty="0"/>
              <a:t>Ernest Lewis, III MBA </a:t>
            </a:r>
          </a:p>
          <a:p>
            <a:pPr algn="ctr"/>
            <a:r>
              <a:rPr lang="en-US" b="1" dirty="0"/>
              <a:t>Panelist</a:t>
            </a:r>
          </a:p>
        </p:txBody>
      </p:sp>
    </p:spTree>
    <p:extLst>
      <p:ext uri="{BB962C8B-B14F-4D97-AF65-F5344CB8AC3E}">
        <p14:creationId xmlns:p14="http://schemas.microsoft.com/office/powerpoint/2010/main" val="3853270524"/>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{39D9C4F9-8297-4FEB-B463-A32D807AC4EC}tf33552983_win32</Template>
  <TotalTime>60</TotalTime>
  <Words>400</Words>
  <Application>Microsoft Office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Franklin Gothic Book</vt:lpstr>
      <vt:lpstr>Franklin Gothic Demi</vt:lpstr>
      <vt:lpstr>Wingdings</vt:lpstr>
      <vt:lpstr>Wingdings 2</vt:lpstr>
      <vt:lpstr>DividendVTI</vt:lpstr>
      <vt:lpstr>Welcome  To Racial Equity In The Fundraising Profession</vt:lpstr>
      <vt:lpstr>Panel Discussion (60 minutes)</vt:lpstr>
      <vt:lpstr>Kenneth St. Charles, MBA, PhD</vt:lpstr>
      <vt:lpstr>Linh Nguyen, BA</vt:lpstr>
      <vt:lpstr>Ernest lewis, III MBA</vt:lpstr>
      <vt:lpstr>Audience questions (30 minutes)</vt:lpstr>
      <vt:lpstr>Thank You for your attendance and participation  in Racial Equity In The Fundraising Profession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Germaine Mitchell</dc:creator>
  <cp:lastModifiedBy>Germaine Mitchell</cp:lastModifiedBy>
  <cp:revision>2</cp:revision>
  <dcterms:created xsi:type="dcterms:W3CDTF">2023-04-04T01:54:02Z</dcterms:created>
  <dcterms:modified xsi:type="dcterms:W3CDTF">2023-04-04T02:54:47Z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